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EC8C1-37E4-42DE-B297-469E9BA10E8D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2A1C0-1278-4CCA-9B46-663C14ED8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1620" name="Segnaposto numero diapositiva 3"/>
          <p:cNvSpPr txBox="1">
            <a:spLocks noGrp="1"/>
          </p:cNvSpPr>
          <p:nvPr/>
        </p:nvSpPr>
        <p:spPr bwMode="auto">
          <a:xfrm>
            <a:off x="3885275" y="8685167"/>
            <a:ext cx="2971092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424F2C4-95D9-4D08-940F-7F01BED9744E}" type="slidenum">
              <a:rPr lang="en-US" sz="1200" b="0">
                <a:latin typeface="Arial" charset="0"/>
              </a:rPr>
              <a:pPr algn="r" eaLnBrk="1" hangingPunct="1"/>
              <a:t>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C7648F-409B-41CC-ACD0-B41444A2C97B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278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06CFFC-3915-4761-93A7-7705C9F715B0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54000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72C30-C533-4C6B-AC4A-C2DE4D8A4333}" type="slidenum">
              <a:rPr lang="en-GB"/>
              <a:pPr/>
              <a:t>21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6600" y="685800"/>
            <a:ext cx="2844800" cy="21336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C8332-E167-4F7E-AAF9-B31E7A6AE541}" type="slidenum">
              <a:rPr lang="en-GB"/>
              <a:pPr/>
              <a:t>22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42B15B-DE66-47FC-99E8-BC6CA75405A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942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38FCD-3BAF-4355-AE21-937A870808ED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875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770AB4-9C41-46C8-A095-6D4F0EA89913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2197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0E305-4A6B-4E38-A92A-39540D7A6AD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3261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31CDD7-93D2-4597-8154-122D1340D50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840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F40080-0667-483A-97E6-75BAA00712DC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542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A1428-EE7F-41D9-9249-1C7A973FF174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14800"/>
          </a:xfrm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967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5039FB-DB59-47A3-B995-E652544B2EE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97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E4C29B-EB21-4ACF-874A-CC3757415E92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19450D-D7C8-44C3-B965-EB3CF8E29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../Presaentation/Paul%20anstas.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3152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Berlin Sans FB" pitchFamily="34" charset="0"/>
              </a:rPr>
              <a:t>GREEN CHEMISTRY</a:t>
            </a:r>
            <a:endParaRPr lang="en-US" sz="66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1148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Dr.JEENA.V.R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DEPARTMENT OF CHEMISTRY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 S S COLLEGE, PANDALAM,KERALA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8" descr="GreenChemistrySmall2"/>
          <p:cNvPicPr>
            <a:picLocks noChangeAspect="1" noChangeArrowheads="1"/>
          </p:cNvPicPr>
          <p:nvPr/>
        </p:nvPicPr>
        <p:blipFill>
          <a:blip r:embed="rId2"/>
          <a:srcRect l="6450" t="4355" r="6450" b="4355"/>
          <a:stretch>
            <a:fillRect/>
          </a:stretch>
        </p:blipFill>
        <p:spPr bwMode="auto">
          <a:xfrm>
            <a:off x="1143000" y="1842532"/>
            <a:ext cx="3132138" cy="47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7"/>
          <p:cNvSpPr>
            <a:spLocks noChangeArrowheads="1"/>
          </p:cNvSpPr>
          <p:nvPr/>
        </p:nvSpPr>
        <p:spPr bwMode="auto">
          <a:xfrm>
            <a:off x="1142999" y="1611313"/>
            <a:ext cx="7870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4"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Designing Safer Chemicals:</a:t>
            </a:r>
          </a:p>
          <a:p>
            <a:pPr marL="533400" lvl="1" indent="-4763" algn="just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products should be designed to effect their desired function while minimising their toxicity.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The 12 Principles of Green Chemistry</a:t>
            </a:r>
            <a:endParaRPr lang="en-GB" b="1" dirty="0" smtClean="0"/>
          </a:p>
        </p:txBody>
      </p:sp>
      <p:pic>
        <p:nvPicPr>
          <p:cNvPr id="5" name="Picture 10" descr="boy chem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2971799"/>
            <a:ext cx="2745508" cy="283130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3505200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Chemical products should be designed to effect their desired function while minimizing their toxicity.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533399" y="1557339"/>
            <a:ext cx="84804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7313" lvl="1" indent="-457200">
              <a:buFont typeface="Times New Roman" pitchFamily="18" charset="0"/>
              <a:buAutoNum type="arabicPeriod" startAt="5"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Safer Solvents &amp;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Auxiliaries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  <a:endParaRPr lang="en-GB" sz="2800" b="1" dirty="0">
              <a:solidFill>
                <a:schemeClr val="bg1"/>
              </a:solidFill>
              <a:latin typeface="Arial" pitchFamily="34" charset="0"/>
            </a:endParaRPr>
          </a:p>
          <a:p>
            <a:pPr marL="533400" lvl="1" indent="-4763" algn="just"/>
            <a:r>
              <a:rPr lang="en-GB" dirty="0">
                <a:latin typeface="Arial" pitchFamily="34" charset="0"/>
                <a:cs typeface="Arial" pitchFamily="34" charset="0"/>
              </a:rPr>
              <a:t>		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use of auxiliary substances (e.g., solvents or separation agents) should be made unnecessary whenever possible and innocuous when used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lvl="1" indent="-4763" algn="just"/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smtClean="0"/>
              <a:t>The 12 Principles of Green Chemistry</a:t>
            </a:r>
            <a:endParaRPr lang="en-GB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7"/>
          <p:cNvSpPr>
            <a:spLocks noChangeArrowheads="1"/>
          </p:cNvSpPr>
          <p:nvPr/>
        </p:nvSpPr>
        <p:spPr bwMode="auto">
          <a:xfrm>
            <a:off x="250825" y="1490665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6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Design for Energy Efficiency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:</a:t>
            </a:r>
          </a:p>
          <a:p>
            <a:pPr marL="544513" lvl="2" indent="-457200"/>
            <a:endParaRPr lang="en-GB" sz="2800" b="1" dirty="0">
              <a:solidFill>
                <a:schemeClr val="bg1"/>
              </a:solidFill>
              <a:latin typeface="Arial" pitchFamily="34" charset="0"/>
            </a:endParaRPr>
          </a:p>
          <a:p>
            <a:pPr marL="533400" lvl="1" indent="-4763" algn="just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Energy requirements of chemical processes should be recognised for their environmental and economic impacts and should be minimised. If possible, synthetic methods should be conducted at ambient temperature and pressure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lvl="1" indent="-4763"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This can be achieved by</a:t>
            </a:r>
          </a:p>
          <a:p>
            <a:pPr marL="533400" lvl="1" indent="-4763" algn="just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Use of proper catalyst , enzymes</a:t>
            </a:r>
          </a:p>
          <a:p>
            <a:pPr marL="533400" lvl="1" indent="-4763" algn="just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Use of micro organisms for organic synthesis</a:t>
            </a:r>
          </a:p>
          <a:p>
            <a:pPr marL="533400" lvl="1" indent="-4763" algn="just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Use of renewable materials</a:t>
            </a:r>
          </a:p>
          <a:p>
            <a:pPr marL="533400" lvl="1" indent="-4763"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lvl="1" indent="-4763" algn="just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smtClean="0"/>
              <a:t>The 12 Principles of Green Chemistry</a:t>
            </a:r>
            <a:endParaRPr lang="en-GB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ChangeArrowheads="1"/>
          </p:cNvSpPr>
          <p:nvPr/>
        </p:nvSpPr>
        <p:spPr bwMode="auto">
          <a:xfrm>
            <a:off x="381000" y="1066800"/>
            <a:ext cx="8763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7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Use of Renewable Feedstock:</a:t>
            </a:r>
          </a:p>
          <a:p>
            <a:pPr marL="533400" lvl="1" indent="-4763" algn="just"/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 raw material or feedstock should be renewable rather than depleting whenever technically and economically practicable.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The 12 Principles of Green Chemistry</a:t>
            </a:r>
            <a:endParaRPr lang="en-GB" b="1" dirty="0" smtClean="0"/>
          </a:p>
        </p:txBody>
      </p:sp>
      <p:pic>
        <p:nvPicPr>
          <p:cNvPr id="1026" name="Picture 2" descr="C:\Users\Jeena\Desktop\images for ppt\green\BiodieselCy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7086600" cy="33808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ChangeArrowheads="1"/>
          </p:cNvSpPr>
          <p:nvPr/>
        </p:nvSpPr>
        <p:spPr bwMode="auto">
          <a:xfrm>
            <a:off x="990599" y="1179512"/>
            <a:ext cx="8023225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8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Reduce Derivatives:</a:t>
            </a:r>
          </a:p>
          <a:p>
            <a:pPr marL="533400" lvl="1" indent="-4763" algn="just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sz="105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Unnecessary derivatization (use of blocking groups, protection/de-protection, and temporary modification of physical/chemical processes) should be minimised or avoided if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possible, </a:t>
            </a:r>
          </a:p>
          <a:p>
            <a:pPr marL="533400" lvl="1" indent="-4763"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dirty="0" smtClean="0">
                <a:latin typeface="Arial" pitchFamily="34" charset="0"/>
                <a:cs typeface="Arial" pitchFamily="34" charset="0"/>
              </a:rPr>
              <a:t>such steps require additional reagents and can generate waste and atom economy is also reduced.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The 12 Principles of Green Chemistry</a:t>
            </a:r>
            <a:endParaRPr lang="en-GB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7"/>
          <p:cNvSpPr>
            <a:spLocks noChangeArrowheads="1"/>
          </p:cNvSpPr>
          <p:nvPr/>
        </p:nvSpPr>
        <p:spPr bwMode="auto">
          <a:xfrm>
            <a:off x="250825" y="1628776"/>
            <a:ext cx="876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9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Catalysis:</a:t>
            </a:r>
          </a:p>
          <a:p>
            <a:pPr marL="533400" lvl="1" indent="-4763" algn="just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Catalytic reagents (as selective as possible) are superior to stoichiometric reagents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lvl="1" indent="-4763"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Catalysts make the </a:t>
            </a:r>
          </a:p>
          <a:p>
            <a:pPr marL="533400" lvl="1" indent="-4763" algn="just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reaction faster </a:t>
            </a:r>
          </a:p>
          <a:p>
            <a:pPr marL="533400" lvl="1" indent="-4763" algn="just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decrease the energy requirement </a:t>
            </a:r>
          </a:p>
          <a:p>
            <a:pPr marL="533400" lvl="1" indent="-4763" algn="just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can produced single desired product </a:t>
            </a:r>
          </a:p>
          <a:p>
            <a:pPr marL="533400" lvl="1" indent="-4763" algn="just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minimize waste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533400" lvl="1" indent="-4763" algn="just"/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smtClean="0"/>
              <a:t>The 12 Principles of Green Chemistry</a:t>
            </a:r>
            <a:endParaRPr lang="en-GB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7"/>
          <p:cNvSpPr>
            <a:spLocks noChangeArrowheads="1"/>
          </p:cNvSpPr>
          <p:nvPr/>
        </p:nvSpPr>
        <p:spPr bwMode="auto">
          <a:xfrm>
            <a:off x="250825" y="1252539"/>
            <a:ext cx="8763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10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Designing of Degrading Products:</a:t>
            </a:r>
          </a:p>
          <a:p>
            <a:pPr marL="533400" lvl="1" indent="-4763" algn="just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Chemical products should be designed so that at the end of their function they break down into innocuous degradation products and do not persist in the environment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lvl="1" indent="-4763"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Examples:</a:t>
            </a:r>
          </a:p>
          <a:p>
            <a:pPr marL="533400" lvl="1" indent="-4763" algn="just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biodegradable polymer</a:t>
            </a:r>
          </a:p>
          <a:p>
            <a:pPr marL="533400" lvl="1" indent="-4763" algn="just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natural insecticides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746125" y="228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smtClean="0"/>
              <a:t>The 12 Principles of Green Chemistry</a:t>
            </a:r>
            <a:endParaRPr lang="en-GB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28600"/>
            <a:ext cx="83629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Polyhydroxyalkanoates</a:t>
            </a:r>
            <a:r>
              <a:rPr lang="en-US" sz="3200" b="1" dirty="0" smtClean="0"/>
              <a:t> (PHA’s)</a:t>
            </a:r>
            <a:r>
              <a:rPr lang="en-US" dirty="0" smtClean="0">
                <a:latin typeface="Helvetica-Bold" charset="0"/>
              </a:rPr>
              <a:t/>
            </a:r>
            <a:br>
              <a:rPr lang="en-US" dirty="0" smtClean="0">
                <a:latin typeface="Helvetica-Bold" charset="0"/>
              </a:rPr>
            </a:br>
            <a:endParaRPr lang="en-US" dirty="0" smtClean="0">
              <a:latin typeface="Helvetica-Bold" charset="0"/>
            </a:endParaRPr>
          </a:p>
        </p:txBody>
      </p:sp>
      <p:pic>
        <p:nvPicPr>
          <p:cNvPr id="4096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7"/>
          <p:cNvSpPr>
            <a:spLocks noChangeArrowheads="1"/>
          </p:cNvSpPr>
          <p:nvPr/>
        </p:nvSpPr>
        <p:spPr bwMode="auto">
          <a:xfrm>
            <a:off x="250825" y="1706563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44513" lvl="2" indent="-457200">
              <a:buFont typeface="Times New Roman" pitchFamily="18" charset="0"/>
              <a:buAutoNum type="arabicPeriod" startAt="11"/>
            </a:pP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Real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Time Analysis for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Pollution Prevention:</a:t>
            </a:r>
          </a:p>
          <a:p>
            <a:pPr marL="544513" lvl="2" indent="-457200"/>
            <a:endParaRPr lang="en-GB" sz="2800" b="1" dirty="0" smtClean="0">
              <a:latin typeface="Arial" pitchFamily="34" charset="0"/>
            </a:endParaRPr>
          </a:p>
          <a:p>
            <a:pPr marL="544513" lvl="2" indent="-457200"/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/>
              <a:t> 	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Analytical methodologies need to be further developed to allow for real-time, in-process monitoring and control prior to the formation of hazardous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substances.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smtClean="0"/>
              <a:t>The 12 Principles of Green Chemistry</a:t>
            </a:r>
            <a:endParaRPr lang="en-GB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ena\Desktop\images for ppt\green-chemistry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7"/>
          <p:cNvSpPr>
            <a:spLocks noChangeArrowheads="1"/>
          </p:cNvSpPr>
          <p:nvPr/>
        </p:nvSpPr>
        <p:spPr bwMode="auto">
          <a:xfrm>
            <a:off x="250825" y="167163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44513" lvl="2" indent="-457200" algn="just">
              <a:buFont typeface="Times New Roman" pitchFamily="18" charset="0"/>
              <a:buAutoNum type="arabicPeriod" startAt="12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Safer Chemicals for Accidents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Prevention: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2771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smtClean="0"/>
              <a:t>The 12 Principles of Green Chemistry</a:t>
            </a:r>
            <a:endParaRPr lang="en-GB" b="1" smtClean="0"/>
          </a:p>
        </p:txBody>
      </p:sp>
      <p:sp>
        <p:nvSpPr>
          <p:cNvPr id="32772" name="Rectangle 1027"/>
          <p:cNvSpPr>
            <a:spLocks noChangeArrowheads="1"/>
          </p:cNvSpPr>
          <p:nvPr/>
        </p:nvSpPr>
        <p:spPr bwMode="auto">
          <a:xfrm>
            <a:off x="2590800" y="2133600"/>
            <a:ext cx="64230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7313" lvl="2" algn="just"/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Analytical Substances and the form of a substance used in a chemical process should be chosen to minimise the potential for chemical accidents, including releases, explosions, and fires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7313" lvl="2"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7313" lvl="2"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safetyworld.com/images/Image/wsS11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23066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GB" smtClean="0"/>
              <a:t>Green Chemistry Is About...</a:t>
            </a:r>
          </a:p>
        </p:txBody>
      </p:sp>
      <p:sp>
        <p:nvSpPr>
          <p:cNvPr id="6147" name="AutoShape 3"/>
          <p:cNvSpPr>
            <a:spLocks noChangeAspect="1" noChangeArrowheads="1"/>
          </p:cNvSpPr>
          <p:nvPr/>
        </p:nvSpPr>
        <p:spPr bwMode="auto">
          <a:xfrm>
            <a:off x="457200" y="228600"/>
            <a:ext cx="8153400" cy="1295400"/>
          </a:xfrm>
          <a:prstGeom prst="horizontalScroll">
            <a:avLst>
              <a:gd name="adj" fmla="val 12500"/>
            </a:avLst>
          </a:prstGeom>
          <a:noFill/>
          <a:ln w="31750">
            <a:solidFill>
              <a:srgbClr val="0BFF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sz="3200">
              <a:solidFill>
                <a:schemeClr val="tx2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14400" y="2286000"/>
            <a:ext cx="3048000" cy="3276600"/>
          </a:xfrm>
          <a:prstGeom prst="rightArrow">
            <a:avLst>
              <a:gd name="adj1" fmla="val 57528"/>
              <a:gd name="adj2" fmla="val 25000"/>
            </a:avLst>
          </a:prstGeom>
          <a:solidFill>
            <a:srgbClr val="FF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800" baseline="30000">
              <a:solidFill>
                <a:schemeClr val="bg2"/>
              </a:solidFill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800600" y="2514600"/>
            <a:ext cx="3581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800600" y="31242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800600" y="1828800"/>
            <a:ext cx="3581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800600" y="38100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4800600" y="52578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   </a:t>
            </a:r>
            <a:r>
              <a:rPr lang="en-US" sz="2800" b="1"/>
              <a:t>Cost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029200" y="1981200"/>
            <a:ext cx="2895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/>
              <a:t>Waste</a:t>
            </a:r>
            <a:endParaRPr lang="en-GB" sz="3600" b="1" baseline="30000"/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5029200" y="266700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/>
              <a:t>Materials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5029200" y="327660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/>
              <a:t>Hazard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5029200" y="3962400"/>
            <a:ext cx="3200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/>
              <a:t>Risk</a:t>
            </a:r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4800600" y="44958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800" b="1"/>
              <a:t>  Energy</a:t>
            </a:r>
            <a:endParaRPr lang="en-GB" b="1"/>
          </a:p>
        </p:txBody>
      </p:sp>
      <p:sp>
        <p:nvSpPr>
          <p:cNvPr id="6159" name="WordArt 21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2333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984C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Reducing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6000" b="1" smtClean="0">
                <a:solidFill>
                  <a:srgbClr val="00984C"/>
                </a:solidFill>
              </a:rPr>
              <a:t>Conclusion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8382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984C"/>
                </a:solidFill>
                <a:latin typeface="Arial" pitchFamily="34" charset="0"/>
              </a:rPr>
              <a:t>Green chemistry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</a:rPr>
              <a:t>is </a:t>
            </a:r>
            <a:r>
              <a:rPr lang="en-US" sz="5400" b="1" dirty="0">
                <a:latin typeface="Arial" pitchFamily="34" charset="0"/>
              </a:rPr>
              <a:t>Not</a:t>
            </a:r>
            <a:r>
              <a:rPr lang="en-US" sz="4000" dirty="0">
                <a:latin typeface="Arial" pitchFamily="34" charset="0"/>
              </a:rPr>
              <a:t> a solution to all environmental problems </a:t>
            </a:r>
            <a:r>
              <a:rPr lang="en-US" sz="5400" b="1" dirty="0">
                <a:latin typeface="Arial" pitchFamily="34" charset="0"/>
              </a:rPr>
              <a:t>But</a:t>
            </a:r>
            <a:r>
              <a:rPr lang="en-US" sz="4000" dirty="0">
                <a:latin typeface="Arial" pitchFamily="34" charset="0"/>
              </a:rPr>
              <a:t> the most fundamental approach to preventing pollution.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.PHARM NOTES\Thank U\thankyou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abc\Desktop\Chemistry Presentation\Images\Bhopal-Union_Carb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73152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0"/>
            <a:ext cx="7773338" cy="15961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Bhopal Gas Tragedy</a:t>
            </a:r>
            <a:br>
              <a:rPr lang="en-US" b="1" dirty="0" smtClean="0"/>
            </a:br>
            <a:r>
              <a:rPr lang="en-US" sz="3600" b="1" dirty="0" smtClean="0">
                <a:solidFill>
                  <a:srgbClr val="002060"/>
                </a:solidFill>
              </a:rPr>
              <a:t>A plant accident in Bhopal, India, released </a:t>
            </a:r>
            <a:r>
              <a:rPr lang="en-US" sz="3600" b="1" dirty="0" smtClean="0">
                <a:solidFill>
                  <a:srgbClr val="C00000"/>
                </a:solidFill>
              </a:rPr>
              <a:t>methyl </a:t>
            </a:r>
            <a:r>
              <a:rPr lang="en-US" sz="3600" b="1" dirty="0" err="1" smtClean="0">
                <a:solidFill>
                  <a:srgbClr val="C00000"/>
                </a:solidFill>
              </a:rPr>
              <a:t>isocyanate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Nearly 20000 people died.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ena\Desktop\images for pp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048000"/>
          </a:xfrm>
          <a:prstGeom prst="rect">
            <a:avLst/>
          </a:prstGeom>
          <a:noFill/>
        </p:spPr>
      </p:pic>
      <p:pic>
        <p:nvPicPr>
          <p:cNvPr id="4099" name="Picture 3" descr="C:\Users\Jeena\Desktop\images for ppt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3048000"/>
          </a:xfrm>
          <a:prstGeom prst="rect">
            <a:avLst/>
          </a:prstGeom>
          <a:noFill/>
        </p:spPr>
      </p:pic>
      <p:pic>
        <p:nvPicPr>
          <p:cNvPr id="4100" name="Picture 4" descr="C:\Users\Jeena\Desktop\images for ppt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4724400" cy="35814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10256" name="WordArt 16">
            <a:hlinkClick r:id="rId2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057400" y="4200525"/>
            <a:ext cx="502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kern="10" dirty="0">
                <a:ln/>
                <a:solidFill>
                  <a:schemeClr val="accent4"/>
                </a:solidFill>
                <a:latin typeface="Times New Roman"/>
                <a:cs typeface="Times New Roman"/>
              </a:rPr>
              <a:t>PAUL 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/>
                <a:cs typeface="Times New Roman"/>
              </a:rPr>
              <a:t>  ANASTAS</a:t>
            </a:r>
            <a:endParaRPr lang="en-US" sz="3600" b="1" kern="10" dirty="0">
              <a:ln/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0258" name="Picture 18" descr="1973-282519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71525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1866900" y="5343525"/>
            <a:ext cx="541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Father Of Green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ena\Desktop\images for ppt\green-chemistry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534400" cy="7159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cs typeface="Andalus" pitchFamily="18" charset="-78"/>
              </a:rPr>
              <a:t>The 12 Principles of Green Chemistry </a:t>
            </a:r>
            <a:endParaRPr lang="en-US" sz="3600" b="1" dirty="0"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0"/>
            <a:ext cx="8458200" cy="6477000"/>
          </a:xfrm>
        </p:spPr>
        <p:txBody>
          <a:bodyPr/>
          <a:lstStyle/>
          <a:p>
            <a:pPr lvl="0">
              <a:buNone/>
            </a:pPr>
            <a:endParaRPr lang="en-GB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None/>
            </a:pP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None/>
            </a:pPr>
            <a:endParaRPr lang="en-GB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Prevention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GB" b="1" dirty="0" smtClean="0"/>
              <a:t>It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better to prevent waste than to treat or clean up waste after it has been created.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0600" y="3962402"/>
            <a:ext cx="243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 Black" pitchFamily="34" charset="0"/>
              </a:rPr>
              <a:t>Chemical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 Black" pitchFamily="34" charset="0"/>
              </a:rPr>
              <a:t>Process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29002"/>
            <a:ext cx="3886200" cy="2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1676400" y="5181601"/>
            <a:ext cx="3757612" cy="1066800"/>
            <a:chOff x="141" y="2130"/>
            <a:chExt cx="2367" cy="750"/>
          </a:xfrm>
        </p:grpSpPr>
        <p:sp>
          <p:nvSpPr>
            <p:cNvPr id="102408" name="Oval 8"/>
            <p:cNvSpPr>
              <a:spLocks noChangeArrowheads="1"/>
            </p:cNvSpPr>
            <p:nvPr/>
          </p:nvSpPr>
          <p:spPr bwMode="auto">
            <a:xfrm>
              <a:off x="141" y="2314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678" y="2215"/>
              <a:ext cx="275" cy="355"/>
              <a:chOff x="1276" y="929"/>
              <a:chExt cx="275" cy="355"/>
            </a:xfrm>
          </p:grpSpPr>
          <p:sp>
            <p:nvSpPr>
              <p:cNvPr id="102409" name="Oval 9"/>
              <p:cNvSpPr>
                <a:spLocks noChangeArrowheads="1"/>
              </p:cNvSpPr>
              <p:nvPr/>
            </p:nvSpPr>
            <p:spPr bwMode="auto">
              <a:xfrm>
                <a:off x="1392" y="929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0" name="Oval 10"/>
              <p:cNvSpPr>
                <a:spLocks noChangeArrowheads="1"/>
              </p:cNvSpPr>
              <p:nvPr/>
            </p:nvSpPr>
            <p:spPr bwMode="auto">
              <a:xfrm>
                <a:off x="1392" y="1125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276" y="1014"/>
                <a:ext cx="116" cy="186"/>
                <a:chOff x="1488" y="1344"/>
                <a:chExt cx="192" cy="384"/>
              </a:xfrm>
            </p:grpSpPr>
            <p:sp>
              <p:nvSpPr>
                <p:cNvPr id="10241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488" y="134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12" name="Line 1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488" y="1536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>
              <a:off x="1178" y="2393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Rectangle 29"/>
            <p:cNvSpPr>
              <a:spLocks noChangeArrowheads="1"/>
            </p:cNvSpPr>
            <p:nvPr/>
          </p:nvSpPr>
          <p:spPr bwMode="auto">
            <a:xfrm>
              <a:off x="1719" y="2130"/>
              <a:ext cx="789" cy="5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8" name="Text Box 28"/>
            <p:cNvSpPr txBox="1">
              <a:spLocks noChangeArrowheads="1"/>
            </p:cNvSpPr>
            <p:nvPr/>
          </p:nvSpPr>
          <p:spPr bwMode="auto">
            <a:xfrm>
              <a:off x="388" y="2278"/>
              <a:ext cx="2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0">
                  <a:latin typeface="Arial" charset="0"/>
                </a:rPr>
                <a:t>+</a:t>
              </a:r>
            </a:p>
          </p:txBody>
        </p:sp>
        <p:sp>
          <p:nvSpPr>
            <p:cNvPr id="102455" name="Text Box 55"/>
            <p:cNvSpPr txBox="1">
              <a:spLocks noChangeArrowheads="1"/>
            </p:cNvSpPr>
            <p:nvPr/>
          </p:nvSpPr>
          <p:spPr bwMode="auto">
            <a:xfrm>
              <a:off x="152" y="2640"/>
              <a:ext cx="76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400" b="0"/>
                <a:t>Raw materials</a:t>
              </a:r>
            </a:p>
          </p:txBody>
        </p:sp>
        <p:sp>
          <p:nvSpPr>
            <p:cNvPr id="102456" name="Text Box 56"/>
            <p:cNvSpPr txBox="1">
              <a:spLocks noChangeArrowheads="1"/>
            </p:cNvSpPr>
            <p:nvPr/>
          </p:nvSpPr>
          <p:spPr bwMode="auto">
            <a:xfrm>
              <a:off x="1884" y="2688"/>
              <a:ext cx="47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400" b="0"/>
                <a:t>Product</a:t>
              </a:r>
            </a:p>
          </p:txBody>
        </p:sp>
        <p:sp>
          <p:nvSpPr>
            <p:cNvPr id="102426" name="Line 26"/>
            <p:cNvSpPr>
              <a:spLocks noChangeShapeType="1"/>
            </p:cNvSpPr>
            <p:nvPr/>
          </p:nvSpPr>
          <p:spPr bwMode="auto">
            <a:xfrm flipH="1">
              <a:off x="1867" y="239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Oval 25"/>
            <p:cNvSpPr>
              <a:spLocks noChangeArrowheads="1"/>
            </p:cNvSpPr>
            <p:nvPr/>
          </p:nvSpPr>
          <p:spPr bwMode="auto">
            <a:xfrm>
              <a:off x="1788" y="2308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2089" y="2208"/>
              <a:ext cx="275" cy="355"/>
              <a:chOff x="1276" y="929"/>
              <a:chExt cx="275" cy="355"/>
            </a:xfrm>
          </p:grpSpPr>
          <p:sp>
            <p:nvSpPr>
              <p:cNvPr id="102465" name="Oval 65"/>
              <p:cNvSpPr>
                <a:spLocks noChangeArrowheads="1"/>
              </p:cNvSpPr>
              <p:nvPr/>
            </p:nvSpPr>
            <p:spPr bwMode="auto">
              <a:xfrm>
                <a:off x="1392" y="929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6" name="Oval 66"/>
              <p:cNvSpPr>
                <a:spLocks noChangeArrowheads="1"/>
              </p:cNvSpPr>
              <p:nvPr/>
            </p:nvSpPr>
            <p:spPr bwMode="auto">
              <a:xfrm>
                <a:off x="1392" y="1125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276" y="1014"/>
                <a:ext cx="116" cy="186"/>
                <a:chOff x="1488" y="1344"/>
                <a:chExt cx="192" cy="384"/>
              </a:xfrm>
            </p:grpSpPr>
            <p:sp>
              <p:nvSpPr>
                <p:cNvPr id="10246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488" y="134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69" name="Line 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488" y="1536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497" name="Text Box 97"/>
          <p:cNvSpPr txBox="1">
            <a:spLocks noChangeArrowheads="1"/>
          </p:cNvSpPr>
          <p:nvPr/>
        </p:nvSpPr>
        <p:spPr bwMode="auto">
          <a:xfrm>
            <a:off x="1066800" y="4572000"/>
            <a:ext cx="398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dirty="0">
                <a:solidFill>
                  <a:srgbClr val="00B05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102498" name="Rectangle 98"/>
          <p:cNvSpPr>
            <a:spLocks noChangeArrowheads="1"/>
          </p:cNvSpPr>
          <p:nvPr/>
        </p:nvSpPr>
        <p:spPr bwMode="auto">
          <a:xfrm>
            <a:off x="1371600" y="4572000"/>
            <a:ext cx="2517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High atom economy</a:t>
            </a:r>
            <a:endParaRPr lang="it-IT" dirty="0"/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1371600" y="3352800"/>
            <a:ext cx="5897563" cy="1200150"/>
            <a:chOff x="110" y="939"/>
            <a:chExt cx="3715" cy="756"/>
          </a:xfrm>
        </p:grpSpPr>
        <p:sp>
          <p:nvSpPr>
            <p:cNvPr id="102459" name="Text Box 59"/>
            <p:cNvSpPr txBox="1">
              <a:spLocks noChangeArrowheads="1"/>
            </p:cNvSpPr>
            <p:nvPr/>
          </p:nvSpPr>
          <p:spPr bwMode="auto">
            <a:xfrm>
              <a:off x="3093" y="1369"/>
              <a:ext cx="7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0"/>
                <a:t>Waste</a:t>
              </a:r>
            </a:p>
            <a:p>
              <a:r>
                <a:rPr lang="it-IT" sz="1400" b="0"/>
                <a:t>(by-products)</a:t>
              </a:r>
            </a:p>
          </p:txBody>
        </p:sp>
        <p:sp>
          <p:nvSpPr>
            <p:cNvPr id="102471" name="Oval 71"/>
            <p:cNvSpPr>
              <a:spLocks noChangeArrowheads="1"/>
            </p:cNvSpPr>
            <p:nvPr/>
          </p:nvSpPr>
          <p:spPr bwMode="auto">
            <a:xfrm>
              <a:off x="155" y="1123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3" name="Oval 73"/>
            <p:cNvSpPr>
              <a:spLocks noChangeArrowheads="1"/>
            </p:cNvSpPr>
            <p:nvPr/>
          </p:nvSpPr>
          <p:spPr bwMode="auto">
            <a:xfrm>
              <a:off x="1188" y="1024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4" name="Oval 74"/>
            <p:cNvSpPr>
              <a:spLocks noChangeArrowheads="1"/>
            </p:cNvSpPr>
            <p:nvPr/>
          </p:nvSpPr>
          <p:spPr bwMode="auto">
            <a:xfrm>
              <a:off x="1188" y="1220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1072" y="1109"/>
              <a:ext cx="116" cy="186"/>
              <a:chOff x="1488" y="1344"/>
              <a:chExt cx="192" cy="384"/>
            </a:xfrm>
          </p:grpSpPr>
          <p:sp>
            <p:nvSpPr>
              <p:cNvPr id="102476" name="Line 76"/>
              <p:cNvSpPr>
                <a:spLocks noChangeShapeType="1"/>
              </p:cNvSpPr>
              <p:nvPr/>
            </p:nvSpPr>
            <p:spPr bwMode="auto">
              <a:xfrm flipH="1">
                <a:off x="1488" y="134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Line 77"/>
              <p:cNvSpPr>
                <a:spLocks noChangeShapeType="1"/>
              </p:cNvSpPr>
              <p:nvPr/>
            </p:nvSpPr>
            <p:spPr bwMode="auto">
              <a:xfrm rot="5400000" flipH="1">
                <a:off x="1488" y="1536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8" name="Line 78"/>
            <p:cNvSpPr>
              <a:spLocks noChangeShapeType="1"/>
            </p:cNvSpPr>
            <p:nvPr/>
          </p:nvSpPr>
          <p:spPr bwMode="auto">
            <a:xfrm>
              <a:off x="1539" y="120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79" name="Rectangle 79"/>
            <p:cNvSpPr>
              <a:spLocks noChangeArrowheads="1"/>
            </p:cNvSpPr>
            <p:nvPr/>
          </p:nvSpPr>
          <p:spPr bwMode="auto">
            <a:xfrm>
              <a:off x="2080" y="939"/>
              <a:ext cx="789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0" name="Text Box 80"/>
            <p:cNvSpPr txBox="1">
              <a:spLocks noChangeArrowheads="1"/>
            </p:cNvSpPr>
            <p:nvPr/>
          </p:nvSpPr>
          <p:spPr bwMode="auto">
            <a:xfrm>
              <a:off x="402" y="1087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0">
                  <a:latin typeface="Arial" charset="0"/>
                </a:rPr>
                <a:t>+</a:t>
              </a:r>
            </a:p>
          </p:txBody>
        </p:sp>
        <p:sp>
          <p:nvSpPr>
            <p:cNvPr id="102481" name="Text Box 81"/>
            <p:cNvSpPr txBox="1">
              <a:spLocks noChangeArrowheads="1"/>
            </p:cNvSpPr>
            <p:nvPr/>
          </p:nvSpPr>
          <p:spPr bwMode="auto">
            <a:xfrm>
              <a:off x="110" y="1455"/>
              <a:ext cx="7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400" b="0"/>
                <a:t>Raw materials</a:t>
              </a:r>
            </a:p>
          </p:txBody>
        </p:sp>
        <p:sp>
          <p:nvSpPr>
            <p:cNvPr id="102482" name="Text Box 82"/>
            <p:cNvSpPr txBox="1">
              <a:spLocks noChangeArrowheads="1"/>
            </p:cNvSpPr>
            <p:nvPr/>
          </p:nvSpPr>
          <p:spPr bwMode="auto">
            <a:xfrm>
              <a:off x="2251" y="1503"/>
              <a:ext cx="4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400" b="0" dirty="0"/>
                <a:t>Product</a:t>
              </a:r>
            </a:p>
          </p:txBody>
        </p:sp>
        <p:sp>
          <p:nvSpPr>
            <p:cNvPr id="102484" name="Line 84"/>
            <p:cNvSpPr>
              <a:spLocks noChangeShapeType="1"/>
            </p:cNvSpPr>
            <p:nvPr/>
          </p:nvSpPr>
          <p:spPr bwMode="auto">
            <a:xfrm flipH="1">
              <a:off x="2228" y="120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5" name="Oval 85"/>
            <p:cNvSpPr>
              <a:spLocks noChangeArrowheads="1"/>
            </p:cNvSpPr>
            <p:nvPr/>
          </p:nvSpPr>
          <p:spPr bwMode="auto">
            <a:xfrm>
              <a:off x="2149" y="1117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2450" y="1017"/>
              <a:ext cx="275" cy="355"/>
              <a:chOff x="1276" y="929"/>
              <a:chExt cx="275" cy="355"/>
            </a:xfrm>
          </p:grpSpPr>
          <p:sp>
            <p:nvSpPr>
              <p:cNvPr id="102487" name="Oval 87"/>
              <p:cNvSpPr>
                <a:spLocks noChangeArrowheads="1"/>
              </p:cNvSpPr>
              <p:nvPr/>
            </p:nvSpPr>
            <p:spPr bwMode="auto">
              <a:xfrm>
                <a:off x="1392" y="929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8" name="Oval 88"/>
              <p:cNvSpPr>
                <a:spLocks noChangeArrowheads="1"/>
              </p:cNvSpPr>
              <p:nvPr/>
            </p:nvSpPr>
            <p:spPr bwMode="auto">
              <a:xfrm>
                <a:off x="1392" y="1125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89"/>
              <p:cNvGrpSpPr>
                <a:grpSpLocks/>
              </p:cNvGrpSpPr>
              <p:nvPr/>
            </p:nvGrpSpPr>
            <p:grpSpPr bwMode="auto">
              <a:xfrm>
                <a:off x="1276" y="1014"/>
                <a:ext cx="116" cy="186"/>
                <a:chOff x="1488" y="1344"/>
                <a:chExt cx="192" cy="384"/>
              </a:xfrm>
            </p:grpSpPr>
            <p:sp>
              <p:nvSpPr>
                <p:cNvPr id="10249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488" y="134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91" name="Line 9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488" y="1536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492" name="Line 92"/>
            <p:cNvSpPr>
              <a:spLocks noChangeShapeType="1"/>
            </p:cNvSpPr>
            <p:nvPr/>
          </p:nvSpPr>
          <p:spPr bwMode="auto">
            <a:xfrm>
              <a:off x="887" y="1203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49" name="AutoShape 49"/>
            <p:cNvSpPr>
              <a:spLocks noChangeArrowheads="1"/>
            </p:cNvSpPr>
            <p:nvPr/>
          </p:nvSpPr>
          <p:spPr bwMode="auto">
            <a:xfrm>
              <a:off x="723" y="1131"/>
              <a:ext cx="19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3" name="AutoShape 93"/>
            <p:cNvSpPr>
              <a:spLocks noChangeArrowheads="1"/>
            </p:cNvSpPr>
            <p:nvPr/>
          </p:nvSpPr>
          <p:spPr bwMode="auto">
            <a:xfrm>
              <a:off x="3341" y="1131"/>
              <a:ext cx="19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4" name="Text Box 94"/>
            <p:cNvSpPr txBox="1">
              <a:spLocks noChangeArrowheads="1"/>
            </p:cNvSpPr>
            <p:nvPr/>
          </p:nvSpPr>
          <p:spPr bwMode="auto">
            <a:xfrm>
              <a:off x="3053" y="1091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0">
                  <a:latin typeface="Arial" charset="0"/>
                </a:rPr>
                <a:t>+</a:t>
              </a:r>
            </a:p>
          </p:txBody>
        </p:sp>
      </p:grpSp>
      <p:sp>
        <p:nvSpPr>
          <p:cNvPr id="102499" name="Text Box 99"/>
          <p:cNvSpPr txBox="1">
            <a:spLocks noChangeArrowheads="1"/>
          </p:cNvSpPr>
          <p:nvPr/>
        </p:nvSpPr>
        <p:spPr bwMode="auto">
          <a:xfrm>
            <a:off x="1066800" y="2743200"/>
            <a:ext cx="383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it-IT" sz="2400" dirty="0" smtClean="0">
              <a:solidFill>
                <a:srgbClr val="FF0000"/>
              </a:solidFill>
              <a:latin typeface="Arial" charset="0"/>
              <a:sym typeface="Wingdings 2" pitchFamily="18" charset="2"/>
            </a:endParaRPr>
          </a:p>
          <a:p>
            <a:pPr algn="l"/>
            <a:r>
              <a:rPr lang="it-IT" sz="2400" dirty="0" smtClean="0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</a:t>
            </a:r>
            <a:endParaRPr lang="it-IT" sz="2400" dirty="0">
              <a:solidFill>
                <a:srgbClr val="FF0000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1600200" y="2895600"/>
            <a:ext cx="2185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Low </a:t>
            </a:r>
            <a:r>
              <a:rPr lang="en-US" dirty="0"/>
              <a:t>atom economy</a:t>
            </a:r>
            <a:endParaRPr lang="it-IT" dirty="0"/>
          </a:p>
        </p:txBody>
      </p:sp>
      <p:sp>
        <p:nvSpPr>
          <p:cNvPr id="54" name="AutoShape 1028"/>
          <p:cNvSpPr txBox="1">
            <a:spLocks noChangeAspect="1" noChangeArrowheads="1"/>
          </p:cNvSpPr>
          <p:nvPr/>
        </p:nvSpPr>
        <p:spPr>
          <a:xfrm>
            <a:off x="685800" y="2286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12 Principles of Green Chemistry</a:t>
            </a:r>
            <a:endParaRPr kumimoji="0" lang="en-GB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Rectangle 1027"/>
          <p:cNvSpPr>
            <a:spLocks noChangeArrowheads="1"/>
          </p:cNvSpPr>
          <p:nvPr/>
        </p:nvSpPr>
        <p:spPr bwMode="auto">
          <a:xfrm>
            <a:off x="1066800" y="1066800"/>
            <a:ext cx="78708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44513" lvl="2" indent="-457200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2.  Atom Economy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33400" lvl="1" indent="-4763" algn="just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4763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Synthetic methods should be designed to maximize the incorporation of all materials used in the process into the final product.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7" descr="http://4.bp.blogspot.com/-LCoFql9_GUg/TbNt3UKU5AI/AAAAAAAAAUk/fBYGRiI2IlU/s1600/NO_Tox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038600"/>
            <a:ext cx="26860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10000" y="3733800"/>
            <a:ext cx="41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dirty="0">
                <a:solidFill>
                  <a:srgbClr val="00B05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267200" y="3657600"/>
            <a:ext cx="4700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Less hazardous reagents and chemicals</a:t>
            </a:r>
            <a:endParaRPr lang="it-IT" dirty="0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886200" y="4419600"/>
            <a:ext cx="41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dirty="0">
                <a:solidFill>
                  <a:srgbClr val="00B05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4343400" y="4343400"/>
            <a:ext cx="5070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When possible, toxic or hazard chemicals can be replaced by safer ones</a:t>
            </a:r>
            <a:endParaRPr lang="it-IT" dirty="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962400" y="5486400"/>
            <a:ext cx="41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dirty="0">
                <a:solidFill>
                  <a:srgbClr val="00B05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4419600" y="5486400"/>
            <a:ext cx="446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Designing products that are safe and non-toxic, preserving their function</a:t>
            </a:r>
            <a:endParaRPr lang="it-IT" dirty="0"/>
          </a:p>
        </p:txBody>
      </p:sp>
      <p:sp>
        <p:nvSpPr>
          <p:cNvPr id="12" name="AutoShape 1028"/>
          <p:cNvSpPr txBox="1">
            <a:spLocks noChangeAspect="1" noChangeArrowheads="1"/>
          </p:cNvSpPr>
          <p:nvPr/>
        </p:nvSpPr>
        <p:spPr>
          <a:xfrm>
            <a:off x="685800" y="381000"/>
            <a:ext cx="7772400" cy="762000"/>
          </a:xfrm>
          <a:prstGeom prst="horizontalScroll">
            <a:avLst>
              <a:gd name="adj" fmla="val 12500"/>
            </a:avLst>
          </a:prstGeom>
          <a:noFill/>
          <a:ln w="31750">
            <a:noFill/>
            <a:round/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12 Principles of Green Chemistry</a:t>
            </a:r>
            <a:endParaRPr kumimoji="0" lang="en-GB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027"/>
          <p:cNvSpPr>
            <a:spLocks noChangeArrowheads="1"/>
          </p:cNvSpPr>
          <p:nvPr/>
        </p:nvSpPr>
        <p:spPr bwMode="auto">
          <a:xfrm>
            <a:off x="838200" y="1219200"/>
            <a:ext cx="8099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44513" lvl="2" indent="-45720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Less Hazardous Chemical Syntheses </a:t>
            </a:r>
            <a:r>
              <a:rPr lang="en-GB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33400" lvl="1" indent="-4763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Wherever practicable, synthetic methods should be designed to use and generate substances that possess little or no toxicity to human health and the environment.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83535</TotalTime>
  <Words>289</Words>
  <Application>Microsoft Office PowerPoint</Application>
  <PresentationFormat>On-screen Show (4:3)</PresentationFormat>
  <Paragraphs>136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GREEN CHEMISTRY</vt:lpstr>
      <vt:lpstr>PowerPoint Presentation</vt:lpstr>
      <vt:lpstr>   Bhopal Gas Tragedy A plant accident in Bhopal, India, released methyl isocyanate. Nearly 20000 people died.  </vt:lpstr>
      <vt:lpstr>PowerPoint Presentation</vt:lpstr>
      <vt:lpstr>     </vt:lpstr>
      <vt:lpstr>PowerPoint Presentation</vt:lpstr>
      <vt:lpstr>The 12 Principles of Green Chemistry </vt:lpstr>
      <vt:lpstr>PowerPoint Presentation</vt:lpstr>
      <vt:lpstr>PowerPoint Presentation</vt:lpstr>
      <vt:lpstr>The 12 Principles of Green Chemistry</vt:lpstr>
      <vt:lpstr>The 12 Principles of Green Chemistry</vt:lpstr>
      <vt:lpstr>The 12 Principles of Green Chemistry</vt:lpstr>
      <vt:lpstr>The 12 Principles of Green Chemistry</vt:lpstr>
      <vt:lpstr>The 12 Principles of Green Chemistry</vt:lpstr>
      <vt:lpstr>The 12 Principles of Green Chemistry</vt:lpstr>
      <vt:lpstr>The 12 Principles of Green Chemistry</vt:lpstr>
      <vt:lpstr>PowerPoint Presentation</vt:lpstr>
      <vt:lpstr>Polyhydroxyalkanoates (PHA’s) </vt:lpstr>
      <vt:lpstr>The 12 Principles of Green Chemistry</vt:lpstr>
      <vt:lpstr>The 12 Principles of Green Chemistry</vt:lpstr>
      <vt:lpstr>Green Chemistry Is About...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Jeena</dc:creator>
  <cp:lastModifiedBy>ss</cp:lastModifiedBy>
  <cp:revision>33</cp:revision>
  <dcterms:created xsi:type="dcterms:W3CDTF">2016-12-07T17:39:12Z</dcterms:created>
  <dcterms:modified xsi:type="dcterms:W3CDTF">2017-10-13T10:54:05Z</dcterms:modified>
</cp:coreProperties>
</file>